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sldIdLst>
    <p:sldId id="265" r:id="rId2"/>
    <p:sldId id="266" r:id="rId3"/>
    <p:sldId id="268" r:id="rId4"/>
    <p:sldId id="271" r:id="rId5"/>
    <p:sldId id="272" r:id="rId6"/>
    <p:sldId id="279" r:id="rId7"/>
    <p:sldId id="280" r:id="rId8"/>
    <p:sldId id="276" r:id="rId9"/>
    <p:sldId id="277" r:id="rId10"/>
    <p:sldId id="278" r:id="rId11"/>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1pPr>
    <a:lvl2pPr marL="4572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2pPr>
    <a:lvl3pPr marL="9144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3pPr>
    <a:lvl4pPr marL="13716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4pPr>
    <a:lvl5pPr marL="1828800" algn="l" rtl="0" fontAlgn="base">
      <a:spcBef>
        <a:spcPct val="0"/>
      </a:spcBef>
      <a:spcAft>
        <a:spcPct val="0"/>
      </a:spcAft>
      <a:defRPr sz="2400" kern="1200">
        <a:solidFill>
          <a:srgbClr val="000000"/>
        </a:solidFill>
        <a:latin typeface="Arial" pitchFamily="34" charset="0"/>
        <a:ea typeface="ヒラギノ角ゴ ProN W3" charset="-128"/>
        <a:cs typeface="+mn-cs"/>
        <a:sym typeface="Arial" pitchFamily="34" charset="0"/>
      </a:defRPr>
    </a:lvl5pPr>
    <a:lvl6pPr marL="22860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6pPr>
    <a:lvl7pPr marL="27432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7pPr>
    <a:lvl8pPr marL="32004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8pPr>
    <a:lvl9pPr marL="3657600" algn="l" defTabSz="914400" rtl="0" eaLnBrk="1" latinLnBrk="0" hangingPunct="1">
      <a:defRPr sz="2400" kern="1200">
        <a:solidFill>
          <a:srgbClr val="000000"/>
        </a:solidFill>
        <a:latin typeface="Arial" pitchFamily="34" charset="0"/>
        <a:ea typeface="ヒラギノ角ゴ ProN W3" charset="-128"/>
        <a:cs typeface="+mn-cs"/>
        <a:sym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6954" autoAdjust="0"/>
  </p:normalViewPr>
  <p:slideViewPr>
    <p:cSldViewPr>
      <p:cViewPr varScale="1">
        <p:scale>
          <a:sx n="67" d="100"/>
          <a:sy n="67" d="100"/>
        </p:scale>
        <p:origin x="-117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4098"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Grp="1" noRot="1" noChangeAspect="1" noChangeArrowheads="1" noTextEdit="1"/>
          </p:cNvSpPr>
          <p:nvPr>
            <p:ph type="sldImg"/>
          </p:nvPr>
        </p:nvSpPr>
        <p:spPr>
          <a:solidFill>
            <a:srgbClr val="FFFFFF"/>
          </a:solidFill>
          <a:ln/>
        </p:spPr>
      </p:sp>
      <p:sp>
        <p:nvSpPr>
          <p:cNvPr id="6147" name="Rectangle 2"/>
          <p:cNvSpPr>
            <a:spLocks noGrp="1" noChangeArrowheads="1"/>
          </p:cNvSpPr>
          <p:nvPr>
            <p:ph type="body" idx="1"/>
          </p:nvPr>
        </p:nvSpPr>
        <p:spPr>
          <a:noFill/>
          <a:ln/>
        </p:spPr>
        <p:txBody>
          <a:bodyPr/>
          <a:lstStyle/>
          <a:p>
            <a:pPr marL="39688" eaLnBrk="1" hangingPunct="1"/>
            <a:r>
              <a:rPr lang="en-US" dirty="0" smtClean="0">
                <a:solidFill>
                  <a:srgbClr val="000000"/>
                </a:solidFill>
                <a:latin typeface="Calibri" charset="0"/>
                <a:ea typeface="Calibri" charset="0"/>
                <a:cs typeface="Calibri" charset="0"/>
                <a:sym typeface="Calibri" charset="0"/>
              </a:rPr>
              <a:t>&lt;Welcome participants.&gt;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Ask for volunteers</a:t>
            </a:r>
            <a:r>
              <a:rPr lang="en-US" baseline="0" dirty="0" smtClean="0"/>
              <a:t> to </a:t>
            </a:r>
            <a:r>
              <a:rPr lang="en-US" dirty="0" smtClean="0"/>
              <a:t>popcorn-share</a:t>
            </a:r>
            <a:r>
              <a:rPr lang="en-US" baseline="0" dirty="0" smtClean="0"/>
              <a:t> some responses.</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Please have curriculum documents available for participants.</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Presenters:</a:t>
            </a:r>
          </a:p>
          <a:p>
            <a:r>
              <a:rPr lang="en-US" dirty="0" smtClean="0"/>
              <a:t>Please hang</a:t>
            </a:r>
            <a:r>
              <a:rPr lang="en-US" baseline="0" dirty="0" smtClean="0"/>
              <a:t> this quote up in your room and ask participants to post their fish around it.  They don’t have to sign their fish if they don’t want to!</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3FDA1149-D237-4E1A-95F1-6BDD83AD70B6}" type="slidenum">
              <a:rPr lang="en-US"/>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7629C39C-35A7-403C-A9AD-E318AEA567B3}"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E13CF2F5-92C3-4A24-B8DC-08E63BAB2130}"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985BF8E1-8B97-4BB3-8BB3-64B7157A5512}"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fld id="{59590C2F-3874-4743-BAAE-3D6C10A3D57E}"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fld id="{9EC20971-B3F6-4293-8DC8-2DA40AEF0A05}"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fld id="{D9C1BC7D-0A84-4DC9-AF41-7146A3300D90}"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fld id="{E2BE0577-9AE1-47AA-8B5B-9BC4B763B966}"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59FFA271-B129-4D62-8143-76F7B64A047D}"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6B039978-2D86-4131-959A-20076E35E8F5}"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5AEC7D2A-914C-4FA9-81FA-D01E2FFDBF4F}"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pitchFamily="34"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w="12700">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pic>
        <p:nvPicPr>
          <p:cNvPr id="1028" name="Picture 1"/>
          <p:cNvPicPr>
            <a:picLocks noChangeArrowheads="1"/>
          </p:cNvPicPr>
          <p:nvPr userDrawn="1"/>
        </p:nvPicPr>
        <p:blipFill>
          <a:blip r:embed="rId13" cstate="print"/>
          <a:srcRect/>
          <a:stretch>
            <a:fillRect/>
          </a:stretch>
        </p:blipFill>
        <p:spPr bwMode="auto">
          <a:xfrm>
            <a:off x="0" y="5356225"/>
            <a:ext cx="9144000" cy="1517650"/>
          </a:xfrm>
          <a:prstGeom prst="rect">
            <a:avLst/>
          </a:prstGeom>
          <a:noFill/>
          <a:ln w="9525">
            <a:noFill/>
            <a:miter lim="800000"/>
            <a:headEnd/>
            <a:tailEnd/>
          </a:ln>
        </p:spPr>
      </p:pic>
      <p:sp>
        <p:nvSpPr>
          <p:cNvPr id="2" name="Text Box 3"/>
          <p:cNvSpPr txBox="1">
            <a:spLocks noGrp="1" noChangeArrowheads="1"/>
          </p:cNvSpPr>
          <p:nvPr>
            <p:ph type="sldNum" sz="quarter" idx="4"/>
          </p:nvPr>
        </p:nvSpPr>
        <p:spPr bwMode="auto">
          <a:xfrm>
            <a:off x="7462838" y="6245225"/>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cs typeface="Arial" pitchFamily="34" charset="0"/>
              </a:defRPr>
            </a:lvl1pPr>
          </a:lstStyle>
          <a:p>
            <a:fld id="{7DDE9EEF-FD29-4DD3-A19D-DC7E14B0B5A2}" type="slidenum">
              <a:rPr lang="en-US"/>
              <a:pPr/>
              <a:t>‹#›</a:t>
            </a:fld>
            <a:endParaRPr lang="en-US"/>
          </a:p>
        </p:txBody>
      </p:sp>
      <p:pic>
        <p:nvPicPr>
          <p:cNvPr id="1030" name="Picture 2"/>
          <p:cNvPicPr>
            <a:picLocks noChangeArrowheads="1"/>
          </p:cNvPicPr>
          <p:nvPr userDrawn="1"/>
        </p:nvPicPr>
        <p:blipFill>
          <a:blip r:embed="rId14" cstate="print"/>
          <a:srcRect/>
          <a:stretch>
            <a:fillRect/>
          </a:stretch>
        </p:blipFill>
        <p:spPr bwMode="auto">
          <a:xfrm>
            <a:off x="260350" y="5507038"/>
            <a:ext cx="1652588" cy="4556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marL="39688" indent="-39688" algn="l" rtl="0" eaLnBrk="0" fontAlgn="base" hangingPunct="0">
        <a:spcBef>
          <a:spcPct val="0"/>
        </a:spcBef>
        <a:spcAft>
          <a:spcPct val="0"/>
        </a:spcAft>
        <a:defRPr sz="4400">
          <a:solidFill>
            <a:srgbClr val="2B5CA9"/>
          </a:solidFill>
          <a:latin typeface="+mj-lt"/>
          <a:ea typeface="+mj-ea"/>
          <a:cs typeface="+mj-cs"/>
          <a:sym typeface="Arial" pitchFamily="34" charset="0"/>
        </a:defRPr>
      </a:lvl1pPr>
      <a:lvl2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2pPr>
      <a:lvl3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3pPr>
      <a:lvl4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4pPr>
      <a:lvl5pPr marL="39688" indent="-39688" algn="l" rtl="0" eaLnBrk="0" fontAlgn="base" hangingPunct="0">
        <a:spcBef>
          <a:spcPct val="0"/>
        </a:spcBef>
        <a:spcAft>
          <a:spcPct val="0"/>
        </a:spcAft>
        <a:defRPr sz="4400">
          <a:solidFill>
            <a:srgbClr val="2B5CA9"/>
          </a:solidFill>
          <a:latin typeface="Arial" charset="0"/>
          <a:ea typeface="ヒラギノ角ゴ ProN W3" charset="0"/>
          <a:cs typeface="ヒラギノ角ゴ ProN W3" charset="0"/>
          <a:sym typeface="Arial" pitchFamily="34" charset="0"/>
        </a:defRPr>
      </a:lvl5pPr>
      <a:lvl6pPr marL="4968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6pPr>
      <a:lvl7pPr marL="9540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7pPr>
      <a:lvl8pPr marL="14112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8pPr>
      <a:lvl9pPr marL="1868488" algn="l" rtl="0" fontAlgn="base">
        <a:spcBef>
          <a:spcPct val="0"/>
        </a:spcBef>
        <a:spcAft>
          <a:spcPct val="0"/>
        </a:spcAft>
        <a:defRPr sz="4400">
          <a:solidFill>
            <a:srgbClr val="2B5CA9"/>
          </a:solidFill>
          <a:latin typeface="Arial" charset="0"/>
          <a:ea typeface="ヒラギノ角ゴ ProN W3" charset="0"/>
          <a:cs typeface="ヒラギノ角ゴ ProN W3" charset="0"/>
          <a:sym typeface="Arial" charset="0"/>
        </a:defRPr>
      </a:lvl9pPr>
    </p:titleStyle>
    <p:bodyStyle>
      <a:lvl1pPr marL="382588" indent="-342900" algn="l" rtl="0" eaLnBrk="0" fontAlgn="base" hangingPunct="0">
        <a:spcBef>
          <a:spcPts val="700"/>
        </a:spcBef>
        <a:spcAft>
          <a:spcPct val="0"/>
        </a:spcAft>
        <a:buSzPct val="100000"/>
        <a:buFont typeface="Arial" pitchFamily="34" charset="0"/>
        <a:buChar char="•"/>
        <a:defRPr sz="3200">
          <a:solidFill>
            <a:schemeClr val="tx1"/>
          </a:solidFill>
          <a:latin typeface="+mn-lt"/>
          <a:ea typeface="+mn-ea"/>
          <a:cs typeface="+mn-cs"/>
          <a:sym typeface="Arial" pitchFamily="34" charset="0"/>
        </a:defRPr>
      </a:lvl1pPr>
      <a:lvl2pPr marL="731838" indent="-285750" algn="l" rtl="0" eaLnBrk="0" fontAlgn="base" hangingPunct="0">
        <a:spcBef>
          <a:spcPts val="600"/>
        </a:spcBef>
        <a:spcAft>
          <a:spcPct val="0"/>
        </a:spcAft>
        <a:buSzPct val="100000"/>
        <a:buFont typeface="Arial" pitchFamily="34" charset="0"/>
        <a:buChar char="–"/>
        <a:defRPr sz="2800">
          <a:solidFill>
            <a:schemeClr val="tx1"/>
          </a:solidFill>
          <a:latin typeface="+mn-lt"/>
          <a:ea typeface="+mn-ea"/>
          <a:cs typeface="+mn-cs"/>
          <a:sym typeface="Arial" pitchFamily="34" charset="0"/>
        </a:defRPr>
      </a:lvl2pPr>
      <a:lvl3pPr marL="1131888" indent="-228600" algn="l" rtl="0" eaLnBrk="0" fontAlgn="base" hangingPunct="0">
        <a:spcBef>
          <a:spcPts val="600"/>
        </a:spcBef>
        <a:spcAft>
          <a:spcPct val="0"/>
        </a:spcAft>
        <a:buSzPct val="100000"/>
        <a:buFont typeface="Arial" pitchFamily="34" charset="0"/>
        <a:buChar char="•"/>
        <a:defRPr sz="2400">
          <a:solidFill>
            <a:schemeClr val="tx1"/>
          </a:solidFill>
          <a:latin typeface="+mn-lt"/>
          <a:ea typeface="+mn-ea"/>
          <a:cs typeface="+mn-cs"/>
          <a:sym typeface="Arial" pitchFamily="34" charset="0"/>
        </a:defRPr>
      </a:lvl3pPr>
      <a:lvl4pPr marL="15890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4pPr>
      <a:lvl5pPr marL="2046288" indent="-228600" algn="l" rtl="0" eaLnBrk="0" fontAlgn="base" hangingPunct="0">
        <a:spcBef>
          <a:spcPts val="500"/>
        </a:spcBef>
        <a:spcAft>
          <a:spcPct val="0"/>
        </a:spcAft>
        <a:buSzPct val="100000"/>
        <a:buFont typeface="Arial" pitchFamily="34" charset="0"/>
        <a:buChar char="»"/>
        <a:defRPr sz="2000">
          <a:solidFill>
            <a:schemeClr val="tx1"/>
          </a:solidFill>
          <a:latin typeface="+mn-lt"/>
          <a:ea typeface="+mn-ea"/>
          <a:cs typeface="+mn-cs"/>
          <a:sym typeface="Arial" pitchFamily="34" charset="0"/>
        </a:defRPr>
      </a:lvl5pPr>
      <a:lvl6pPr marL="25034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6pPr>
      <a:lvl7pPr marL="29606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7pPr>
      <a:lvl8pPr marL="34178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8pPr>
      <a:lvl9pPr marL="3875088" indent="-228600" algn="l" rtl="0" fontAlgn="base">
        <a:spcBef>
          <a:spcPts val="500"/>
        </a:spcBef>
        <a:spcAft>
          <a:spcPct val="0"/>
        </a:spcAft>
        <a:buSzPct val="100000"/>
        <a:buFont typeface="Arial" charset="0"/>
        <a:buChar char="»"/>
        <a:defRPr sz="20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p:cNvSpPr>
          <p:nvPr/>
        </p:nvSpPr>
        <p:spPr bwMode="auto">
          <a:xfrm>
            <a:off x="0" y="0"/>
            <a:ext cx="9144000" cy="6535738"/>
          </a:xfrm>
          <a:prstGeom prst="rect">
            <a:avLst/>
          </a:prstGeom>
          <a:gradFill rotWithShape="0">
            <a:gsLst>
              <a:gs pos="0">
                <a:srgbClr val="D1D1F0"/>
              </a:gs>
              <a:gs pos="100000">
                <a:srgbClr val="FFFFFF"/>
              </a:gs>
            </a:gsLst>
            <a:lin ang="5400000" scaled="1"/>
          </a:gradFill>
          <a:ln w="9525" cap="flat">
            <a:solidFill>
              <a:srgbClr val="F9F9F9"/>
            </a:solidFill>
            <a:prstDash val="solid"/>
            <a:miter lim="800000"/>
            <a:headEnd type="none" w="med" len="med"/>
            <a:tailEnd type="none" w="med" len="med"/>
          </a:ln>
          <a:effectLst>
            <a:outerShdw dist="25399" dir="5400000" algn="ctr" rotWithShape="0">
              <a:schemeClr val="bg2">
                <a:alpha val="37997"/>
              </a:schemeClr>
            </a:outerShdw>
          </a:effectLst>
        </p:spPr>
        <p:txBody>
          <a:bodyPr lIns="0" tIns="0" rIns="0" bIns="0"/>
          <a:lstStyle/>
          <a:p>
            <a:pPr>
              <a:defRPr/>
            </a:pPr>
            <a:endParaRPr lang="en-US"/>
          </a:p>
        </p:txBody>
      </p:sp>
      <p:pic>
        <p:nvPicPr>
          <p:cNvPr id="3075" name="Picture 2"/>
          <p:cNvPicPr>
            <a:picLocks noChangeArrowheads="1"/>
          </p:cNvPicPr>
          <p:nvPr/>
        </p:nvPicPr>
        <p:blipFill>
          <a:blip r:embed="rId3" cstate="print"/>
          <a:srcRect/>
          <a:stretch>
            <a:fillRect/>
          </a:stretch>
        </p:blipFill>
        <p:spPr bwMode="auto">
          <a:xfrm>
            <a:off x="0" y="5356225"/>
            <a:ext cx="9144000" cy="1517650"/>
          </a:xfrm>
          <a:prstGeom prst="rect">
            <a:avLst/>
          </a:prstGeom>
          <a:noFill/>
          <a:ln w="9525">
            <a:noFill/>
            <a:miter lim="800000"/>
            <a:headEnd/>
            <a:tailEnd/>
          </a:ln>
        </p:spPr>
      </p:pic>
      <p:pic>
        <p:nvPicPr>
          <p:cNvPr id="3076" name="Picture 3"/>
          <p:cNvPicPr>
            <a:picLocks noChangeArrowheads="1"/>
          </p:cNvPicPr>
          <p:nvPr/>
        </p:nvPicPr>
        <p:blipFill>
          <a:blip r:embed="rId4" cstate="print"/>
          <a:srcRect/>
          <a:stretch>
            <a:fillRect/>
          </a:stretch>
        </p:blipFill>
        <p:spPr bwMode="auto">
          <a:xfrm>
            <a:off x="325438" y="269875"/>
            <a:ext cx="2654300" cy="730250"/>
          </a:xfrm>
          <a:prstGeom prst="rect">
            <a:avLst/>
          </a:prstGeom>
          <a:noFill/>
          <a:ln w="9525">
            <a:noFill/>
            <a:miter lim="800000"/>
            <a:headEnd/>
            <a:tailEnd/>
          </a:ln>
        </p:spPr>
      </p:pic>
      <p:sp>
        <p:nvSpPr>
          <p:cNvPr id="3077" name="Text Box 4"/>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D9D3809D-F21F-4192-A444-01D55816E34F}" type="slidenum">
              <a:rPr lang="en-US" sz="1400">
                <a:solidFill>
                  <a:schemeClr val="tx1"/>
                </a:solidFill>
                <a:cs typeface="Arial" charset="0"/>
              </a:rPr>
              <a:pPr algn="ctr"/>
              <a:t>1</a:t>
            </a:fld>
            <a:endParaRPr lang="en-US" sz="1400">
              <a:solidFill>
                <a:schemeClr val="tx1"/>
              </a:solidFill>
              <a:cs typeface="Arial" charset="0"/>
            </a:endParaRPr>
          </a:p>
        </p:txBody>
      </p:sp>
      <p:sp>
        <p:nvSpPr>
          <p:cNvPr id="3078" name="Rectangle 5"/>
          <p:cNvSpPr>
            <a:spLocks noGrp="1" noChangeArrowheads="1"/>
          </p:cNvSpPr>
          <p:nvPr>
            <p:ph type="title"/>
          </p:nvPr>
        </p:nvSpPr>
        <p:spPr>
          <a:xfrm>
            <a:off x="609600" y="1143000"/>
            <a:ext cx="8077200" cy="2514600"/>
          </a:xfrm>
        </p:spPr>
        <p:txBody>
          <a:bodyPr rIns="132080"/>
          <a:lstStyle/>
          <a:p>
            <a:pPr algn="ctr" eaLnBrk="1" hangingPunct="1"/>
            <a:r>
              <a:rPr lang="en-CA" sz="4800" i="1" dirty="0" smtClean="0"/>
              <a:t/>
            </a:r>
            <a:br>
              <a:rPr lang="en-CA" sz="4800" i="1" dirty="0" smtClean="0"/>
            </a:br>
            <a:r>
              <a:rPr lang="en-CA" sz="4800" dirty="0" smtClean="0">
                <a:latin typeface="Tahoma" pitchFamily="34" charset="0"/>
                <a:cs typeface="Tahoma" pitchFamily="34" charset="0"/>
              </a:rPr>
              <a:t>Math CAMPPP 2011</a:t>
            </a:r>
            <a:br>
              <a:rPr lang="en-CA" sz="4800" dirty="0" smtClean="0">
                <a:latin typeface="Tahoma" pitchFamily="34" charset="0"/>
                <a:cs typeface="Tahoma" pitchFamily="34" charset="0"/>
              </a:rPr>
            </a:br>
            <a:endParaRPr lang="en-US" sz="4800" dirty="0" smtClean="0">
              <a:solidFill>
                <a:srgbClr val="2490D8"/>
              </a:solidFill>
              <a:latin typeface="Tahoma" pitchFamily="34" charset="0"/>
              <a:cs typeface="Tahoma" pitchFamily="34" charset="0"/>
              <a:sym typeface="Tahoma" charset="0"/>
            </a:endParaRPr>
          </a:p>
        </p:txBody>
      </p:sp>
      <p:sp>
        <p:nvSpPr>
          <p:cNvPr id="3079" name="Rectangle 6"/>
          <p:cNvSpPr>
            <a:spLocks noGrp="1" noChangeArrowheads="1"/>
          </p:cNvSpPr>
          <p:nvPr>
            <p:ph type="body" idx="1"/>
          </p:nvPr>
        </p:nvSpPr>
        <p:spPr>
          <a:xfrm>
            <a:off x="914400" y="4267200"/>
            <a:ext cx="7620000" cy="762000"/>
          </a:xfrm>
        </p:spPr>
        <p:txBody>
          <a:bodyPr rIns="132080"/>
          <a:lstStyle/>
          <a:p>
            <a:pPr marL="39688" indent="0" algn="r" eaLnBrk="1" hangingPunct="1">
              <a:buFont typeface="Arial" charset="0"/>
              <a:buNone/>
            </a:pPr>
            <a:r>
              <a:rPr lang="en-US" dirty="0" smtClean="0">
                <a:solidFill>
                  <a:srgbClr val="B42478"/>
                </a:solidFill>
                <a:latin typeface="Tahoma" charset="0"/>
                <a:cs typeface="Tahoma" charset="0"/>
                <a:sym typeface="Tahoma" charset="0"/>
              </a:rPr>
              <a:t>Breakout Session 1:  Algebraic Thinking</a:t>
            </a:r>
            <a:endParaRPr lang="en-US" dirty="0" smtClean="0">
              <a:solidFill>
                <a:srgbClr val="B42478"/>
              </a:solidFill>
              <a:latin typeface="Tahoma" charset="0"/>
              <a:sym typeface="Tahoma" charset="0"/>
            </a:endParaRPr>
          </a:p>
          <a:p>
            <a:pPr marL="39688" indent="0" algn="r" eaLnBrk="1" hangingPunct="1">
              <a:buFont typeface="Arial" charset="0"/>
              <a:buNone/>
            </a:pPr>
            <a:endParaRPr lang="en-US" dirty="0" smtClean="0"/>
          </a:p>
          <a:p>
            <a:pPr marL="39688" indent="0" algn="r" eaLnBrk="1" hangingPunct="1">
              <a:buFont typeface="Arial" charset="0"/>
              <a:buNone/>
            </a:pPr>
            <a:endParaRPr lang="en-US"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Fishing for Your Thoughts</a:t>
            </a:r>
            <a:endParaRPr lang="en-US" sz="4000" dirty="0"/>
          </a:p>
        </p:txBody>
      </p:sp>
      <p:sp>
        <p:nvSpPr>
          <p:cNvPr id="3" name="Content Placeholder 2"/>
          <p:cNvSpPr>
            <a:spLocks noGrp="1"/>
          </p:cNvSpPr>
          <p:nvPr>
            <p:ph idx="1"/>
          </p:nvPr>
        </p:nvSpPr>
        <p:spPr>
          <a:xfrm>
            <a:off x="457200" y="1219200"/>
            <a:ext cx="8229600" cy="5638800"/>
          </a:xfrm>
        </p:spPr>
        <p:txBody>
          <a:bodyPr/>
          <a:lstStyle/>
          <a:p>
            <a:pPr>
              <a:buNone/>
            </a:pPr>
            <a:r>
              <a:rPr lang="en-CA" i="1" dirty="0" smtClean="0"/>
              <a:t>It matters not how many fish are in the sea if you don't have any bait on your hook. </a:t>
            </a:r>
            <a:br>
              <a:rPr lang="en-CA" i="1" dirty="0" smtClean="0"/>
            </a:br>
            <a:r>
              <a:rPr lang="en-CA" i="1" dirty="0" smtClean="0"/>
              <a:t>-Anonymous</a:t>
            </a:r>
            <a:endParaRPr lang="en-US" dirty="0" smtClean="0"/>
          </a:p>
          <a:p>
            <a:pPr>
              <a:buNone/>
            </a:pPr>
            <a:r>
              <a:rPr lang="en-US" sz="2800" dirty="0" smtClean="0"/>
              <a:t>Today’s symbol for your fishing hat is a hook. Please reflect on the following questions, and jot your thoughts down on a fish:</a:t>
            </a:r>
          </a:p>
          <a:p>
            <a:pPr>
              <a:buNone/>
            </a:pPr>
            <a:r>
              <a:rPr lang="en-US" sz="2800" dirty="0" smtClean="0"/>
              <a:t>What hooked you today?  </a:t>
            </a:r>
          </a:p>
          <a:p>
            <a:pPr>
              <a:buNone/>
            </a:pPr>
            <a:r>
              <a:rPr lang="en-US" sz="2800" dirty="0" smtClean="0"/>
              <a:t>What do you still need to know about the three algebraic representations?</a:t>
            </a:r>
          </a:p>
          <a:p>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10</a:t>
            </a:fld>
            <a:endParaRPr lang="en-US"/>
          </a:p>
        </p:txBody>
      </p:sp>
      <p:pic>
        <p:nvPicPr>
          <p:cNvPr id="2050" name="Picture 2" descr="C:\Documents and Settings\cchaput\Local Settings\Temporary Internet Files\Content.IE5\O1MRSPYJ\MC900412500[1].wmf"/>
          <p:cNvPicPr>
            <a:picLocks noChangeAspect="1" noChangeArrowheads="1"/>
          </p:cNvPicPr>
          <p:nvPr/>
        </p:nvPicPr>
        <p:blipFill>
          <a:blip r:embed="rId3" cstate="print"/>
          <a:srcRect/>
          <a:stretch>
            <a:fillRect/>
          </a:stretch>
        </p:blipFill>
        <p:spPr bwMode="auto">
          <a:xfrm>
            <a:off x="6851964" y="457200"/>
            <a:ext cx="2105647" cy="860834"/>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fld id="{AFD77397-5F86-4589-8D90-E7E3D40ED063}" type="slidenum">
              <a:rPr lang="en-US"/>
              <a:pPr/>
              <a:t>2</a:t>
            </a:fld>
            <a:endParaRPr lang="en-US"/>
          </a:p>
        </p:txBody>
      </p:sp>
      <p:pic>
        <p:nvPicPr>
          <p:cNvPr id="4099" name="Picture 1"/>
          <p:cNvPicPr>
            <a:picLocks noChangeArrowheads="1"/>
          </p:cNvPicPr>
          <p:nvPr/>
        </p:nvPicPr>
        <p:blipFill>
          <a:blip r:embed="rId2" cstate="print"/>
          <a:srcRect/>
          <a:stretch>
            <a:fillRect/>
          </a:stretch>
        </p:blipFill>
        <p:spPr bwMode="auto">
          <a:xfrm>
            <a:off x="0" y="5356225"/>
            <a:ext cx="9144000" cy="1517650"/>
          </a:xfrm>
          <a:prstGeom prst="rect">
            <a:avLst/>
          </a:prstGeom>
          <a:noFill/>
          <a:ln w="9525">
            <a:noFill/>
            <a:miter lim="800000"/>
            <a:headEnd/>
            <a:tailEnd/>
          </a:ln>
        </p:spPr>
      </p:pic>
      <p:pic>
        <p:nvPicPr>
          <p:cNvPr id="4100" name="Picture 2"/>
          <p:cNvPicPr>
            <a:picLocks noChangeArrowheads="1"/>
          </p:cNvPicPr>
          <p:nvPr/>
        </p:nvPicPr>
        <p:blipFill>
          <a:blip r:embed="rId3" cstate="print"/>
          <a:srcRect/>
          <a:stretch>
            <a:fillRect/>
          </a:stretch>
        </p:blipFill>
        <p:spPr bwMode="auto">
          <a:xfrm>
            <a:off x="260350" y="5507038"/>
            <a:ext cx="1652588" cy="455612"/>
          </a:xfrm>
          <a:prstGeom prst="rect">
            <a:avLst/>
          </a:prstGeom>
          <a:noFill/>
          <a:ln w="9525">
            <a:noFill/>
            <a:miter lim="800000"/>
            <a:headEnd/>
            <a:tailEnd/>
          </a:ln>
        </p:spPr>
      </p:pic>
      <p:sp>
        <p:nvSpPr>
          <p:cNvPr id="4101" name="Rectangle 3"/>
          <p:cNvSpPr>
            <a:spLocks noGrp="1" noChangeArrowheads="1"/>
          </p:cNvSpPr>
          <p:nvPr>
            <p:ph type="title"/>
          </p:nvPr>
        </p:nvSpPr>
        <p:spPr/>
        <p:txBody>
          <a:bodyPr rIns="132080"/>
          <a:lstStyle/>
          <a:p>
            <a:pPr eaLnBrk="1" hangingPunct="1"/>
            <a:r>
              <a:rPr lang="en-US" dirty="0" smtClean="0"/>
              <a:t>Learning Goals</a:t>
            </a:r>
          </a:p>
        </p:txBody>
      </p:sp>
      <p:sp>
        <p:nvSpPr>
          <p:cNvPr id="4102" name="Rectangle 4"/>
          <p:cNvSpPr>
            <a:spLocks noGrp="1" noChangeArrowheads="1"/>
          </p:cNvSpPr>
          <p:nvPr>
            <p:ph type="body" idx="1"/>
          </p:nvPr>
        </p:nvSpPr>
        <p:spPr>
          <a:xfrm>
            <a:off x="457200" y="1600200"/>
            <a:ext cx="8229600" cy="3200400"/>
          </a:xfrm>
        </p:spPr>
        <p:txBody>
          <a:bodyPr rIns="132080"/>
          <a:lstStyle/>
          <a:p>
            <a:r>
              <a:rPr lang="en-CA" dirty="0" smtClean="0"/>
              <a:t>I will understand the three key patterning concepts (additive, multiplicative, and algebraic thinking).</a:t>
            </a:r>
            <a:endParaRPr lang="en-US" dirty="0" smtClean="0"/>
          </a:p>
          <a:p>
            <a:r>
              <a:rPr lang="en-CA" dirty="0" smtClean="0"/>
              <a:t>I will identify the mathematics necessary to respond to students in the moment.</a:t>
            </a:r>
            <a:endParaRPr lang="en-US" dirty="0" smtClean="0"/>
          </a:p>
        </p:txBody>
      </p:sp>
      <p:sp>
        <p:nvSpPr>
          <p:cNvPr id="4103" name="Text Box 5"/>
          <p:cNvSpPr txBox="1">
            <a:spLocks noChangeArrowheads="1"/>
          </p:cNvSpPr>
          <p:nvPr/>
        </p:nvSpPr>
        <p:spPr bwMode="auto">
          <a:xfrm>
            <a:off x="7462838" y="6245225"/>
            <a:ext cx="312737" cy="304800"/>
          </a:xfrm>
          <a:prstGeom prst="rect">
            <a:avLst/>
          </a:prstGeom>
          <a:noFill/>
          <a:ln w="12700">
            <a:noFill/>
            <a:miter lim="800000"/>
            <a:headEnd/>
            <a:tailEnd/>
          </a:ln>
        </p:spPr>
        <p:txBody>
          <a:bodyPr wrap="none"/>
          <a:lstStyle/>
          <a:p>
            <a:pPr algn="ctr"/>
            <a:fld id="{18692E49-2E33-4886-93C3-3E9987981662}" type="slidenum">
              <a:rPr lang="en-US" sz="1400">
                <a:solidFill>
                  <a:schemeClr val="tx1"/>
                </a:solidFill>
                <a:cs typeface="Arial" charset="0"/>
              </a:rPr>
              <a:pPr algn="ctr"/>
              <a:t>2</a:t>
            </a:fld>
            <a:endParaRPr lang="en-US" sz="1400">
              <a:solidFill>
                <a:schemeClr val="tx1"/>
              </a:solidFill>
              <a:cs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Your Number Again??</a:t>
            </a:r>
            <a:endParaRPr lang="en-US" dirty="0"/>
          </a:p>
        </p:txBody>
      </p:sp>
      <p:sp>
        <p:nvSpPr>
          <p:cNvPr id="3" name="Content Placeholder 2"/>
          <p:cNvSpPr>
            <a:spLocks noGrp="1"/>
          </p:cNvSpPr>
          <p:nvPr>
            <p:ph idx="1"/>
          </p:nvPr>
        </p:nvSpPr>
        <p:spPr>
          <a:xfrm>
            <a:off x="457200" y="1600200"/>
            <a:ext cx="8229600" cy="5257800"/>
          </a:xfrm>
        </p:spPr>
        <p:txBody>
          <a:bodyPr/>
          <a:lstStyle/>
          <a:p>
            <a:r>
              <a:rPr lang="en-CA" dirty="0" smtClean="0"/>
              <a:t>Revisit your goal from Monday.  How is it going?</a:t>
            </a:r>
          </a:p>
          <a:p>
            <a:r>
              <a:rPr lang="en-CA" dirty="0" smtClean="0"/>
              <a:t> As a group, revisit your chart paper and revise it as necessary.  Do you want to fish in deeper waters?</a:t>
            </a:r>
          </a:p>
          <a:p>
            <a:pPr>
              <a:buNone/>
            </a:pPr>
            <a:endParaRPr lang="en-US" dirty="0"/>
          </a:p>
        </p:txBody>
      </p:sp>
      <p:sp>
        <p:nvSpPr>
          <p:cNvPr id="4" name="Slide Number Placeholder 3"/>
          <p:cNvSpPr>
            <a:spLocks noGrp="1"/>
          </p:cNvSpPr>
          <p:nvPr>
            <p:ph type="sldNum" sz="quarter" idx="10"/>
          </p:nvPr>
        </p:nvSpPr>
        <p:spPr/>
        <p:txBody>
          <a:bodyPr/>
          <a:lstStyle/>
          <a:p>
            <a:pPr>
              <a:defRPr/>
            </a:pPr>
            <a:fld id="{5D3E15E4-40B5-4725-8789-6ABD6033E86C}" type="slidenum">
              <a:rPr lang="en-US" smtClean="0"/>
              <a:pPr>
                <a:defRPr/>
              </a:pPr>
              <a:t>3</a:t>
            </a:fld>
            <a:endParaRPr lang="en-US"/>
          </a:p>
        </p:txBody>
      </p:sp>
      <p:pic>
        <p:nvPicPr>
          <p:cNvPr id="1026" name="Picture 2" descr="C:\Documents and Settings\cchaput\Local Settings\Temporary Internet Files\Content.IE5\KHQ7CTMF\MC900231330[1].wmf"/>
          <p:cNvPicPr>
            <a:picLocks noChangeAspect="1" noChangeArrowheads="1"/>
          </p:cNvPicPr>
          <p:nvPr/>
        </p:nvPicPr>
        <p:blipFill>
          <a:blip r:embed="rId2" cstate="print"/>
          <a:srcRect/>
          <a:stretch>
            <a:fillRect/>
          </a:stretch>
        </p:blipFill>
        <p:spPr bwMode="auto">
          <a:xfrm>
            <a:off x="3733800" y="4343400"/>
            <a:ext cx="2087578" cy="1935731"/>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Before/Part 1/Minds On:</a:t>
            </a:r>
            <a:br>
              <a:rPr lang="en-US" dirty="0" smtClean="0"/>
            </a:br>
            <a:r>
              <a:rPr lang="en-US" dirty="0" smtClean="0"/>
              <a:t>A Few Quiet Moments</a:t>
            </a:r>
            <a:endParaRPr lang="en-US" dirty="0"/>
          </a:p>
        </p:txBody>
      </p:sp>
      <p:sp>
        <p:nvSpPr>
          <p:cNvPr id="3" name="Content Placeholder 2"/>
          <p:cNvSpPr>
            <a:spLocks noGrp="1"/>
          </p:cNvSpPr>
          <p:nvPr>
            <p:ph idx="1"/>
          </p:nvPr>
        </p:nvSpPr>
        <p:spPr/>
        <p:txBody>
          <a:bodyPr/>
          <a:lstStyle/>
          <a:p>
            <a:r>
              <a:rPr lang="en-US" dirty="0" smtClean="0"/>
              <a:t>What did you hear in the breakout sessions with Ruth and Cathy that resonated with you, or gave you a different perspective?  Please jot down a few notes in your journal.</a:t>
            </a:r>
          </a:p>
        </p:txBody>
      </p:sp>
      <p:sp>
        <p:nvSpPr>
          <p:cNvPr id="4" name="Slide Number Placeholder 3"/>
          <p:cNvSpPr>
            <a:spLocks noGrp="1"/>
          </p:cNvSpPr>
          <p:nvPr>
            <p:ph type="sldNum" sz="quarter" idx="10"/>
          </p:nvPr>
        </p:nvSpPr>
        <p:spPr/>
        <p:txBody>
          <a:bodyPr/>
          <a:lstStyle/>
          <a:p>
            <a:fld id="{985BF8E1-8B97-4BB3-8BB3-64B7157A5512}" type="slidenum">
              <a:rPr lang="en-US" smtClean="0"/>
              <a:pPr/>
              <a:t>4</a:t>
            </a:fld>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During/Part 2/Action:</a:t>
            </a:r>
            <a:br>
              <a:rPr lang="en-US" dirty="0" smtClean="0"/>
            </a:br>
            <a:r>
              <a:rPr lang="en-US" dirty="0" smtClean="0"/>
              <a:t>Problem Solving</a:t>
            </a:r>
            <a:endParaRPr lang="en-US" dirty="0"/>
          </a:p>
        </p:txBody>
      </p:sp>
      <p:sp>
        <p:nvSpPr>
          <p:cNvPr id="3" name="Content Placeholder 2"/>
          <p:cNvSpPr>
            <a:spLocks noGrp="1"/>
          </p:cNvSpPr>
          <p:nvPr>
            <p:ph idx="1"/>
          </p:nvPr>
        </p:nvSpPr>
        <p:spPr>
          <a:xfrm>
            <a:off x="457200" y="1600200"/>
            <a:ext cx="8229600" cy="4038600"/>
          </a:xfrm>
        </p:spPr>
        <p:txBody>
          <a:bodyPr/>
          <a:lstStyle/>
          <a:p>
            <a:r>
              <a:rPr lang="en-US" dirty="0" err="1" smtClean="0"/>
              <a:t>Kempenfelt</a:t>
            </a:r>
            <a:r>
              <a:rPr lang="en-US" dirty="0" smtClean="0"/>
              <a:t> Conference Centre has suddenly decided to include a new lunchroom as part of their facilities because it was so busy today.  Mrs. Chen, the facilities manager, found an amazing sale on trapezoid shaped tables so she decided to buy many of these tables for the new lunchroom.</a:t>
            </a:r>
          </a:p>
          <a:p>
            <a:pPr>
              <a:buNone/>
            </a:pPr>
            <a:r>
              <a:rPr lang="en-US" dirty="0" smtClean="0"/>
              <a:t> </a:t>
            </a: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5</a:t>
            </a:fld>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During/Part 2/Action</a:t>
            </a:r>
            <a:br>
              <a:rPr lang="en-US" dirty="0" smtClean="0"/>
            </a:br>
            <a:r>
              <a:rPr lang="en-US" dirty="0" smtClean="0"/>
              <a:t>Problem Solving</a:t>
            </a:r>
            <a:endParaRPr lang="en-US" dirty="0"/>
          </a:p>
        </p:txBody>
      </p:sp>
      <p:sp>
        <p:nvSpPr>
          <p:cNvPr id="3" name="Content Placeholder 2"/>
          <p:cNvSpPr>
            <a:spLocks noGrp="1"/>
          </p:cNvSpPr>
          <p:nvPr>
            <p:ph idx="1"/>
          </p:nvPr>
        </p:nvSpPr>
        <p:spPr>
          <a:xfrm>
            <a:off x="457200" y="1600200"/>
            <a:ext cx="8229600" cy="3581400"/>
          </a:xfrm>
        </p:spPr>
        <p:txBody>
          <a:bodyPr/>
          <a:lstStyle/>
          <a:p>
            <a:r>
              <a:rPr lang="en-US" sz="2800" dirty="0" smtClean="0"/>
              <a:t>While Kaye Appleby was waiting for Mrs. Chen’s tables to be delivered, she thought she would draw a plan for the lunchroom.  You see, Mrs. Chen wanted to place the chairs around the table so that 2 chairs will go on the long side of the trapezoid and one chair on every other side of the table. This way 5 Math </a:t>
            </a:r>
            <a:r>
              <a:rPr lang="en-US" sz="2800" dirty="0" err="1" smtClean="0"/>
              <a:t>Campppers</a:t>
            </a:r>
            <a:r>
              <a:rPr lang="en-US" sz="2800" dirty="0" smtClean="0"/>
              <a:t> could sit around 1 table.</a:t>
            </a:r>
          </a:p>
          <a:p>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6</a:t>
            </a:fld>
            <a:endParaRPr lang="en-US"/>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During/Part 2/Action</a:t>
            </a:r>
            <a:br>
              <a:rPr lang="en-US" dirty="0" smtClean="0"/>
            </a:br>
            <a:r>
              <a:rPr lang="en-US" dirty="0" smtClean="0"/>
              <a:t>Problem Solving</a:t>
            </a:r>
            <a:endParaRPr lang="en-US" dirty="0"/>
          </a:p>
        </p:txBody>
      </p:sp>
      <p:sp>
        <p:nvSpPr>
          <p:cNvPr id="3" name="Content Placeholder 2"/>
          <p:cNvSpPr>
            <a:spLocks noGrp="1"/>
          </p:cNvSpPr>
          <p:nvPr>
            <p:ph idx="1"/>
          </p:nvPr>
        </p:nvSpPr>
        <p:spPr>
          <a:xfrm>
            <a:off x="457200" y="1600200"/>
            <a:ext cx="8229600" cy="3733800"/>
          </a:xfrm>
        </p:spPr>
        <p:txBody>
          <a:bodyPr/>
          <a:lstStyle/>
          <a:p>
            <a:pPr>
              <a:buNone/>
            </a:pPr>
            <a:r>
              <a:rPr lang="en-US" sz="2400" dirty="0" smtClean="0"/>
              <a:t>Kaye suggested she could join 2 tables like this:</a:t>
            </a:r>
          </a:p>
          <a:p>
            <a:pPr>
              <a:buNone/>
            </a:pPr>
            <a:endParaRPr lang="en-US" dirty="0" smtClean="0"/>
          </a:p>
          <a:p>
            <a:pPr>
              <a:buNone/>
            </a:pPr>
            <a:endParaRPr lang="en-US" dirty="0" smtClean="0"/>
          </a:p>
          <a:p>
            <a:pPr>
              <a:buNone/>
            </a:pPr>
            <a:r>
              <a:rPr lang="en-US" sz="2400" dirty="0" smtClean="0"/>
              <a:t>Now 8 </a:t>
            </a:r>
            <a:r>
              <a:rPr lang="en-US" sz="2400" dirty="0" err="1" smtClean="0"/>
              <a:t>CAMPPPers</a:t>
            </a:r>
            <a:r>
              <a:rPr lang="en-US" sz="2400" dirty="0" smtClean="0"/>
              <a:t> can sit around 2 tables.</a:t>
            </a:r>
          </a:p>
          <a:p>
            <a:pPr>
              <a:buNone/>
            </a:pPr>
            <a:r>
              <a:rPr lang="en-US" sz="2400" dirty="0" smtClean="0"/>
              <a:t> How many </a:t>
            </a:r>
            <a:r>
              <a:rPr lang="en-US" sz="2400" dirty="0" err="1" smtClean="0"/>
              <a:t>CAMPPPers</a:t>
            </a:r>
            <a:r>
              <a:rPr lang="en-US" sz="2400" dirty="0" smtClean="0"/>
              <a:t> can sit around 3 tables joined this way?   How many can sit around 56 tables joined this way?  </a:t>
            </a:r>
          </a:p>
          <a:p>
            <a:pPr>
              <a:buNone/>
            </a:pPr>
            <a:r>
              <a:rPr lang="en-US" sz="2400" dirty="0" smtClean="0"/>
              <a:t>What is the rule?  How did you figure it out?</a:t>
            </a:r>
          </a:p>
          <a:p>
            <a:pPr>
              <a:buNone/>
            </a:pPr>
            <a:endParaRPr lang="en-US" dirty="0" smtClean="0"/>
          </a:p>
          <a:p>
            <a:pPr>
              <a:buNone/>
            </a:pPr>
            <a:endParaRPr lang="en-US" dirty="0" smtClean="0"/>
          </a:p>
        </p:txBody>
      </p:sp>
      <p:sp>
        <p:nvSpPr>
          <p:cNvPr id="4" name="Slide Number Placeholder 3"/>
          <p:cNvSpPr>
            <a:spLocks noGrp="1"/>
          </p:cNvSpPr>
          <p:nvPr>
            <p:ph type="sldNum" sz="quarter" idx="10"/>
          </p:nvPr>
        </p:nvSpPr>
        <p:spPr/>
        <p:txBody>
          <a:bodyPr/>
          <a:lstStyle/>
          <a:p>
            <a:fld id="{985BF8E1-8B97-4BB3-8BB3-64B7157A5512}" type="slidenum">
              <a:rPr lang="en-US" smtClean="0"/>
              <a:pPr/>
              <a:t>7</a:t>
            </a:fld>
            <a:endParaRPr lang="en-US"/>
          </a:p>
        </p:txBody>
      </p:sp>
      <p:pic>
        <p:nvPicPr>
          <p:cNvPr id="1028" name="Picture 4"/>
          <p:cNvPicPr>
            <a:picLocks noChangeAspect="1" noChangeArrowheads="1"/>
          </p:cNvPicPr>
          <p:nvPr/>
        </p:nvPicPr>
        <p:blipFill>
          <a:blip r:embed="rId2" cstate="print"/>
          <a:srcRect/>
          <a:stretch>
            <a:fillRect/>
          </a:stretch>
        </p:blipFill>
        <p:spPr bwMode="auto">
          <a:xfrm>
            <a:off x="3048000" y="2133600"/>
            <a:ext cx="2295524" cy="976312"/>
          </a:xfrm>
          <a:prstGeom prst="rect">
            <a:avLst/>
          </a:prstGeom>
          <a:noFill/>
          <a:ln w="9525">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After/Part 3/Consolidation</a:t>
            </a:r>
            <a:endParaRPr lang="en-US" dirty="0"/>
          </a:p>
        </p:txBody>
      </p:sp>
      <p:sp>
        <p:nvSpPr>
          <p:cNvPr id="3" name="Content Placeholder 2"/>
          <p:cNvSpPr>
            <a:spLocks noGrp="1"/>
          </p:cNvSpPr>
          <p:nvPr>
            <p:ph idx="1"/>
          </p:nvPr>
        </p:nvSpPr>
        <p:spPr>
          <a:xfrm>
            <a:off x="457200" y="1600200"/>
            <a:ext cx="8229600" cy="2590800"/>
          </a:xfrm>
        </p:spPr>
        <p:txBody>
          <a:bodyPr/>
          <a:lstStyle/>
          <a:p>
            <a:r>
              <a:rPr lang="en-US" dirty="0" smtClean="0"/>
              <a:t>We will use a </a:t>
            </a:r>
            <a:r>
              <a:rPr lang="en-US" dirty="0" err="1" smtClean="0"/>
              <a:t>Bansho</a:t>
            </a:r>
            <a:r>
              <a:rPr lang="en-US" dirty="0" smtClean="0"/>
              <a:t> for sharing our collective thinking</a:t>
            </a:r>
          </a:p>
          <a:p>
            <a:r>
              <a:rPr lang="en-US" dirty="0" smtClean="0"/>
              <a:t>Please use the LNS </a:t>
            </a:r>
            <a:r>
              <a:rPr lang="en-US" dirty="0" err="1" smtClean="0"/>
              <a:t>Bansho</a:t>
            </a:r>
            <a:r>
              <a:rPr lang="en-US" dirty="0" smtClean="0"/>
              <a:t> monograph for your own professional reading.</a:t>
            </a:r>
          </a:p>
          <a:p>
            <a:pPr>
              <a:buNone/>
            </a:pP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After/Part 3/Consolidation</a:t>
            </a:r>
            <a:endParaRPr lang="en-US" dirty="0"/>
          </a:p>
        </p:txBody>
      </p:sp>
      <p:sp>
        <p:nvSpPr>
          <p:cNvPr id="3" name="Content Placeholder 2"/>
          <p:cNvSpPr>
            <a:spLocks noGrp="1"/>
          </p:cNvSpPr>
          <p:nvPr>
            <p:ph idx="1"/>
          </p:nvPr>
        </p:nvSpPr>
        <p:spPr/>
        <p:txBody>
          <a:bodyPr/>
          <a:lstStyle/>
          <a:p>
            <a:pPr>
              <a:buNone/>
            </a:pPr>
            <a:r>
              <a:rPr lang="en-US" dirty="0" smtClean="0"/>
              <a:t>Working with a grade-level partner, please reflect and discuss the following two questions:</a:t>
            </a:r>
          </a:p>
          <a:p>
            <a:pPr marL="554038" indent="-514350">
              <a:buFont typeface="+mj-lt"/>
              <a:buAutoNum type="arabicPeriod"/>
            </a:pPr>
            <a:r>
              <a:rPr lang="en-US" dirty="0" smtClean="0"/>
              <a:t>What math do you see in this problem?</a:t>
            </a:r>
          </a:p>
          <a:p>
            <a:pPr marL="554038" indent="-514350">
              <a:buFont typeface="+mj-lt"/>
              <a:buAutoNum type="arabicPeriod"/>
            </a:pPr>
            <a:r>
              <a:rPr lang="en-US" dirty="0" smtClean="0"/>
              <a:t>Where do you see this math in our Ontario curriculum?</a:t>
            </a:r>
            <a:endParaRPr lang="en-US" dirty="0"/>
          </a:p>
        </p:txBody>
      </p:sp>
      <p:sp>
        <p:nvSpPr>
          <p:cNvPr id="4" name="Slide Number Placeholder 3"/>
          <p:cNvSpPr>
            <a:spLocks noGrp="1"/>
          </p:cNvSpPr>
          <p:nvPr>
            <p:ph type="sldNum" sz="quarter" idx="10"/>
          </p:nvPr>
        </p:nvSpPr>
        <p:spPr/>
        <p:txBody>
          <a:bodyPr/>
          <a:lstStyle/>
          <a:p>
            <a:fld id="{985BF8E1-8B97-4BB3-8BB3-64B7157A5512}" type="slidenum">
              <a:rPr lang="en-US" smtClean="0"/>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TotalTime>
  <Pages>0</Pages>
  <Words>422</Words>
  <Characters>0</Characters>
  <Application>Microsoft Office PowerPoint</Application>
  <PresentationFormat>On-screen Show (4:3)</PresentationFormat>
  <Lines>0</Lines>
  <Paragraphs>52</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2_Default Design</vt:lpstr>
      <vt:lpstr> Math CAMPPP 2011 </vt:lpstr>
      <vt:lpstr>Learning Goals</vt:lpstr>
      <vt:lpstr>What’s Your Number Again??</vt:lpstr>
      <vt:lpstr>Before/Part 1/Minds On: A Few Quiet Moments</vt:lpstr>
      <vt:lpstr>During/Part 2/Action: Problem Solving</vt:lpstr>
      <vt:lpstr>During/Part 2/Action Problem Solving</vt:lpstr>
      <vt:lpstr>During/Part 2/Action Problem Solving</vt:lpstr>
      <vt:lpstr>After/Part 3/Consolidation</vt:lpstr>
      <vt:lpstr>After/Part 3/Consolidation</vt:lpstr>
      <vt:lpstr>Fishing for Your Thoughts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&lt;Title&gt;</dc:title>
  <dc:subject/>
  <dc:creator>CSC</dc:creator>
  <cp:keywords/>
  <dc:description/>
  <cp:lastModifiedBy>cchaput</cp:lastModifiedBy>
  <cp:revision>19</cp:revision>
  <dcterms:modified xsi:type="dcterms:W3CDTF">2011-08-17T21:16:02Z</dcterms:modified>
</cp:coreProperties>
</file>